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5"/>
  </p:notesMasterIdLst>
  <p:handoutMasterIdLst>
    <p:handoutMasterId r:id="rId46"/>
  </p:handoutMasterIdLst>
  <p:sldIdLst>
    <p:sldId id="4474" r:id="rId5"/>
    <p:sldId id="4475" r:id="rId6"/>
    <p:sldId id="4483" r:id="rId7"/>
    <p:sldId id="4531" r:id="rId8"/>
    <p:sldId id="323" r:id="rId9"/>
    <p:sldId id="308" r:id="rId10"/>
    <p:sldId id="4512" r:id="rId11"/>
    <p:sldId id="4520" r:id="rId12"/>
    <p:sldId id="4522" r:id="rId13"/>
    <p:sldId id="4521" r:id="rId14"/>
    <p:sldId id="4513" r:id="rId15"/>
    <p:sldId id="310" r:id="rId16"/>
    <p:sldId id="311" r:id="rId17"/>
    <p:sldId id="312" r:id="rId18"/>
    <p:sldId id="4510" r:id="rId19"/>
    <p:sldId id="313" r:id="rId20"/>
    <p:sldId id="4506" r:id="rId21"/>
    <p:sldId id="315" r:id="rId22"/>
    <p:sldId id="4529" r:id="rId23"/>
    <p:sldId id="4527" r:id="rId24"/>
    <p:sldId id="319" r:id="rId25"/>
    <p:sldId id="4517" r:id="rId26"/>
    <p:sldId id="316" r:id="rId27"/>
    <p:sldId id="4528" r:id="rId28"/>
    <p:sldId id="318" r:id="rId29"/>
    <p:sldId id="320" r:id="rId30"/>
    <p:sldId id="321" r:id="rId31"/>
    <p:sldId id="4523" r:id="rId32"/>
    <p:sldId id="4511" r:id="rId33"/>
    <p:sldId id="4516" r:id="rId34"/>
    <p:sldId id="4515" r:id="rId35"/>
    <p:sldId id="4514" r:id="rId36"/>
    <p:sldId id="4519" r:id="rId37"/>
    <p:sldId id="4524" r:id="rId38"/>
    <p:sldId id="326" r:id="rId39"/>
    <p:sldId id="324" r:id="rId40"/>
    <p:sldId id="4525" r:id="rId41"/>
    <p:sldId id="4530" r:id="rId42"/>
    <p:sldId id="4526" r:id="rId43"/>
    <p:sldId id="4505" r:id="rId4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912" autoAdjust="0"/>
  </p:normalViewPr>
  <p:slideViewPr>
    <p:cSldViewPr snapToGrid="0">
      <p:cViewPr varScale="1">
        <p:scale>
          <a:sx n="76" d="100"/>
          <a:sy n="76" d="100"/>
        </p:scale>
        <p:origin x="7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827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1/27/2022 12:23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9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6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6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4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2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9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DB3E-66E9-4E1F-B3A0-A15764FD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Admin role to view all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161F-53CA-4FB9-9872-CDEFAFC50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DA73-0F54-419A-9F4B-CB57C43E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81" y="1751914"/>
            <a:ext cx="6909515" cy="2827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6180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0686-FC5C-4EF7-9B29-A5725024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RLS Rules using Table Filter DAX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52041-A775-4F0D-8A30-D51D4EA9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Look for 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0FBC8-DAC8-49F6-9254-A3F29F2B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36" y="1227439"/>
            <a:ext cx="4636394" cy="93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F57A-E2AB-4E73-89C7-E3608E09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1" y="2500373"/>
            <a:ext cx="4481848" cy="8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5C20C-A827-4627-89AD-424A975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1" y="3605692"/>
            <a:ext cx="6326124" cy="923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CAA4F-179E-40AD-B5DD-D9869B09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861" y="4985332"/>
            <a:ext cx="5222383" cy="90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2441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6878-3154-43FD-B401-491C6A53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RLS in the Power BI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969EB-3129-4AC9-BAF4-170CB350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05" y="1554338"/>
            <a:ext cx="8082562" cy="3698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79737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46C9-1259-431F-93CE-6211843E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RLS in the Power BI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2BE7-B3DD-477A-9CC6-0A51B3189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Configure role mappings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map members to dataset roles</a:t>
            </a:r>
          </a:p>
          <a:p>
            <a:pPr lvl="1"/>
            <a:r>
              <a:rPr lang="en-US" dirty="0"/>
              <a:t>Members can be user accounts or security groups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M365 Groups cannot be added to RLS role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Service principal cannot be added to RLS role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F26C4-B125-4015-8545-775E8990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34" y="3551095"/>
            <a:ext cx="7014972" cy="2897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0546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276B-593A-40F6-88D4-974DAAE3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Enforcement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C944B-5055-440E-9EE1-88ECD814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1162829"/>
            <a:ext cx="11079947" cy="511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0627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1D8A-6EBA-4242-853E-94433DE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29348"/>
          </a:xfrm>
        </p:spPr>
        <p:txBody>
          <a:bodyPr/>
          <a:lstStyle/>
          <a:p>
            <a:r>
              <a:rPr lang="en-US" sz="3100" dirty="0"/>
              <a:t>GOTCHA - RLS Disabled for Users with Read/Write Access to Dataset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2066-08CA-4CB9-907F-E3656098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RLS enabled for users with read-only access to dataset</a:t>
            </a:r>
          </a:p>
          <a:p>
            <a:pPr lvl="1"/>
            <a:r>
              <a:rPr lang="en-US" dirty="0"/>
              <a:t>RLS disabled when user added in workspace role with edit permissions</a:t>
            </a:r>
          </a:p>
          <a:p>
            <a:pPr lvl="1"/>
            <a:r>
              <a:rPr lang="en-US" dirty="0"/>
              <a:t>When configuring access through workspace, user must be added a visitor</a:t>
            </a:r>
          </a:p>
          <a:p>
            <a:pPr lvl="1"/>
            <a:r>
              <a:rPr lang="en-US" dirty="0"/>
              <a:t>If possible, configure access through Power BI app where all users are read-only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39953-8D02-4F32-9675-99E311E8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03" y="3230359"/>
            <a:ext cx="7239253" cy="3341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78C46-104C-40D1-A960-0E983CD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04" y="3230359"/>
            <a:ext cx="3628512" cy="3097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04AF8-1195-4A54-8880-17C3A5BFE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0" y="3232309"/>
            <a:ext cx="7429035" cy="3348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63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78DE-9871-4D9C-9F17-CAEAACF9C1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20314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431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6722-1E74-47F5-A3B6-2E49A28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8DD8-4EDD-45A2-9DD3-E26F165FF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pattern for data-driven security</a:t>
            </a:r>
          </a:p>
          <a:p>
            <a:pPr lvl="1"/>
            <a:r>
              <a:rPr lang="en-US" dirty="0"/>
              <a:t>RLS set up to use login name of current user</a:t>
            </a:r>
          </a:p>
          <a:p>
            <a:pPr lvl="1"/>
            <a:r>
              <a:rPr lang="en-US" dirty="0"/>
              <a:t>Permission assignments are included as part of dataset</a:t>
            </a:r>
          </a:p>
          <a:p>
            <a:pPr lvl="1"/>
            <a:r>
              <a:rPr lang="en-US" dirty="0"/>
              <a:t>Implemented using bi-directional cross-filtering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C7B0A-79D6-4B3B-88D1-21FC345F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7" y="3146374"/>
            <a:ext cx="10462260" cy="3392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F76E9-F0CA-447C-8BE0-1031843E198C}"/>
              </a:ext>
            </a:extLst>
          </p:cNvPr>
          <p:cNvSpPr/>
          <p:nvPr/>
        </p:nvSpPr>
        <p:spPr bwMode="auto">
          <a:xfrm>
            <a:off x="1240220" y="3268716"/>
            <a:ext cx="6011918" cy="3142593"/>
          </a:xfrm>
          <a:prstGeom prst="roundRect">
            <a:avLst>
              <a:gd name="adj" fmla="val 4653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data model extended with users table and permissions table</a:t>
            </a:r>
          </a:p>
        </p:txBody>
      </p:sp>
    </p:spTree>
    <p:extLst>
      <p:ext uri="{BB962C8B-B14F-4D97-AF65-F5344CB8AC3E}">
        <p14:creationId xmlns:p14="http://schemas.microsoft.com/office/powerpoint/2010/main" val="11568489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DE92-2D8F-4EFE-88F8-68348B05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569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96799"/>
            <a:ext cx="11053773" cy="8002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</a:rPr>
              <a:t>Developer Deep Dive into Row Level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AABB5-CE4C-465A-8C4A-C28658E3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Tracking the Current User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31C243-8675-43DA-8CF1-8B38BA74C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 err="1"/>
              <a:t>Sss</a:t>
            </a:r>
            <a:endParaRPr lang="en-US" dirty="0"/>
          </a:p>
          <a:p>
            <a:pPr lvl="1"/>
            <a:r>
              <a:rPr lang="en-US" dirty="0"/>
              <a:t>Filter user in RLS role using USERNAME() or  USERPRINCIPALNAME()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B73D0-A9E7-4731-BE9C-6AAA40E7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3" y="2338540"/>
            <a:ext cx="7642224" cy="35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C39BE-39D8-4755-A0A2-C9AFD1C4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28" y="2341354"/>
            <a:ext cx="2166516" cy="87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5A3AF-F76B-458E-8D8A-DEF370C6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59" y="3497262"/>
            <a:ext cx="2180053" cy="872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219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4BDFD-074D-4461-BF2F-4979AF45FFB7}"/>
              </a:ext>
            </a:extLst>
          </p:cNvPr>
          <p:cNvGrpSpPr/>
          <p:nvPr/>
        </p:nvGrpSpPr>
        <p:grpSpPr>
          <a:xfrm>
            <a:off x="8005726" y="1846365"/>
            <a:ext cx="2277624" cy="1763349"/>
            <a:chOff x="6324599" y="1810327"/>
            <a:chExt cx="2233167" cy="1728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FBD64-A07E-40EB-8096-897C7CBA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600" y="2099543"/>
              <a:ext cx="2233166" cy="1439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78E09-A3E0-43AC-B382-EA290D534401}"/>
                </a:ext>
              </a:extLst>
            </p:cNvPr>
            <p:cNvSpPr/>
            <p:nvPr/>
          </p:nvSpPr>
          <p:spPr>
            <a:xfrm>
              <a:off x="6324599" y="1810327"/>
              <a:ext cx="2228274" cy="2563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625EF6-8729-4AE9-9D38-3259AC60489C}"/>
              </a:ext>
            </a:extLst>
          </p:cNvPr>
          <p:cNvGrpSpPr/>
          <p:nvPr/>
        </p:nvGrpSpPr>
        <p:grpSpPr>
          <a:xfrm>
            <a:off x="5437466" y="1643832"/>
            <a:ext cx="2127866" cy="2250796"/>
            <a:chOff x="3704867" y="1676400"/>
            <a:chExt cx="2086333" cy="2206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BE9D85-ABB2-42AD-9537-2C306598F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26"/>
            <a:stretch/>
          </p:blipFill>
          <p:spPr>
            <a:xfrm>
              <a:off x="3704867" y="1902063"/>
              <a:ext cx="2086333" cy="1981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9FC3B3-4DE8-4D52-A494-B4B92F4656F1}"/>
                </a:ext>
              </a:extLst>
            </p:cNvPr>
            <p:cNvSpPr/>
            <p:nvPr/>
          </p:nvSpPr>
          <p:spPr>
            <a:xfrm>
              <a:off x="3704867" y="1676400"/>
              <a:ext cx="2086333" cy="2118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 err="1">
                  <a:solidFill>
                    <a:schemeClr val="bg1"/>
                  </a:solidFill>
                </a:rPr>
                <a:t>UserPermissions</a:t>
              </a:r>
              <a:endParaRPr lang="en-US" sz="1224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8FC395-F7F4-4A2D-90A9-B9B5731BC064}"/>
              </a:ext>
            </a:extLst>
          </p:cNvPr>
          <p:cNvGrpSpPr/>
          <p:nvPr/>
        </p:nvGrpSpPr>
        <p:grpSpPr>
          <a:xfrm>
            <a:off x="4224833" y="2505783"/>
            <a:ext cx="799389" cy="883059"/>
            <a:chOff x="2340415" y="2268912"/>
            <a:chExt cx="783786" cy="865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2BF382-7E51-4B5E-9B4A-F10802E2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17"/>
            <a:stretch/>
          </p:blipFill>
          <p:spPr>
            <a:xfrm>
              <a:off x="2345913" y="2504064"/>
              <a:ext cx="778288" cy="630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16994F-ADFE-4E2F-B0D3-8C5303C46000}"/>
                </a:ext>
              </a:extLst>
            </p:cNvPr>
            <p:cNvSpPr/>
            <p:nvPr/>
          </p:nvSpPr>
          <p:spPr>
            <a:xfrm>
              <a:off x="2340415" y="2268912"/>
              <a:ext cx="783786" cy="2351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ACEFB1-5736-4F82-81DE-A0AFC832CE6D}"/>
              </a:ext>
            </a:extLst>
          </p:cNvPr>
          <p:cNvGrpSpPr/>
          <p:nvPr/>
        </p:nvGrpSpPr>
        <p:grpSpPr>
          <a:xfrm>
            <a:off x="2214075" y="1865207"/>
            <a:ext cx="1570362" cy="2114495"/>
            <a:chOff x="301738" y="1663520"/>
            <a:chExt cx="1539710" cy="2073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B3D91E-42F5-4E17-AEA3-FA018C7B5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1902063"/>
              <a:ext cx="1536648" cy="18346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A5E149-F997-4A7B-95E9-53F098AF0477}"/>
                </a:ext>
              </a:extLst>
            </p:cNvPr>
            <p:cNvSpPr/>
            <p:nvPr/>
          </p:nvSpPr>
          <p:spPr>
            <a:xfrm>
              <a:off x="301738" y="1663520"/>
              <a:ext cx="1536648" cy="22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Customers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C3148-D696-49E4-8246-24CB10FD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Table Filtering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AE2CCC-F1F0-4A17-8047-5958837192CA}"/>
              </a:ext>
            </a:extLst>
          </p:cNvPr>
          <p:cNvSpPr/>
          <p:nvPr/>
        </p:nvSpPr>
        <p:spPr>
          <a:xfrm>
            <a:off x="8005726" y="3030960"/>
            <a:ext cx="2277624" cy="233151"/>
          </a:xfrm>
          <a:prstGeom prst="roundRect">
            <a:avLst/>
          </a:prstGeom>
          <a:solidFill>
            <a:srgbClr val="FFF2CD">
              <a:alpha val="2902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8DDBD1-2755-4656-8CD0-359CB60DD112}"/>
              </a:ext>
            </a:extLst>
          </p:cNvPr>
          <p:cNvGrpSpPr/>
          <p:nvPr/>
        </p:nvGrpSpPr>
        <p:grpSpPr>
          <a:xfrm>
            <a:off x="5437465" y="3048757"/>
            <a:ext cx="2568261" cy="207514"/>
            <a:chOff x="3806468" y="2989249"/>
            <a:chExt cx="2518132" cy="20346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F2845-7D01-45CE-BBCB-E069D7D44342}"/>
                </a:ext>
              </a:extLst>
            </p:cNvPr>
            <p:cNvSpPr/>
            <p:nvPr/>
          </p:nvSpPr>
          <p:spPr>
            <a:xfrm>
              <a:off x="3806468" y="2989249"/>
              <a:ext cx="2086333" cy="203464"/>
            </a:xfrm>
            <a:prstGeom prst="roundRect">
              <a:avLst/>
            </a:prstGeom>
            <a:solidFill>
              <a:srgbClr val="FFF2CD">
                <a:alpha val="2902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A1CCA5-5635-43A2-9825-505D7CA27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383" y="3096492"/>
              <a:ext cx="360217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D5E446-8C9F-482C-975C-1B67FBE734B7}"/>
              </a:ext>
            </a:extLst>
          </p:cNvPr>
          <p:cNvGrpSpPr/>
          <p:nvPr/>
        </p:nvGrpSpPr>
        <p:grpSpPr>
          <a:xfrm>
            <a:off x="4224832" y="3044307"/>
            <a:ext cx="1216236" cy="197288"/>
            <a:chOff x="2617504" y="2984886"/>
            <a:chExt cx="1192496" cy="19343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DFEBA73-3C9C-40A9-8725-B5103F7D42E9}"/>
                </a:ext>
              </a:extLst>
            </p:cNvPr>
            <p:cNvSpPr/>
            <p:nvPr/>
          </p:nvSpPr>
          <p:spPr>
            <a:xfrm>
              <a:off x="2617504" y="2984886"/>
              <a:ext cx="783786" cy="193437"/>
            </a:xfrm>
            <a:prstGeom prst="roundRect">
              <a:avLst/>
            </a:prstGeom>
            <a:solidFill>
              <a:srgbClr val="FFF2CD">
                <a:alpha val="30196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82CF2B6-ED2F-4898-B20C-FD508465A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783" y="3082637"/>
              <a:ext cx="360217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F5E841-C268-41D4-96D4-F348CD88673B}"/>
              </a:ext>
            </a:extLst>
          </p:cNvPr>
          <p:cNvGrpSpPr/>
          <p:nvPr/>
        </p:nvGrpSpPr>
        <p:grpSpPr>
          <a:xfrm>
            <a:off x="2214074" y="2309911"/>
            <a:ext cx="2010758" cy="1555119"/>
            <a:chOff x="645994" y="2264824"/>
            <a:chExt cx="1971510" cy="15247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90339D-2814-42A0-9697-AB2964F3A945}"/>
                </a:ext>
              </a:extLst>
            </p:cNvPr>
            <p:cNvSpPr/>
            <p:nvPr/>
          </p:nvSpPr>
          <p:spPr>
            <a:xfrm>
              <a:off x="649057" y="2264824"/>
              <a:ext cx="1536648" cy="296009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E3B47B-EFDC-43C0-B2AE-EE4E3F61F7F1}"/>
                </a:ext>
              </a:extLst>
            </p:cNvPr>
            <p:cNvSpPr/>
            <p:nvPr/>
          </p:nvSpPr>
          <p:spPr>
            <a:xfrm>
              <a:off x="652120" y="2890952"/>
              <a:ext cx="1536648" cy="151914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21A461-FE7F-4BE6-AA72-C6287D8B235C}"/>
                </a:ext>
              </a:extLst>
            </p:cNvPr>
            <p:cNvSpPr/>
            <p:nvPr/>
          </p:nvSpPr>
          <p:spPr>
            <a:xfrm>
              <a:off x="645994" y="3155642"/>
              <a:ext cx="1536648" cy="255320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4965A9E-646E-4233-AF2C-FC522C9193FA}"/>
                </a:ext>
              </a:extLst>
            </p:cNvPr>
            <p:cNvSpPr/>
            <p:nvPr/>
          </p:nvSpPr>
          <p:spPr>
            <a:xfrm>
              <a:off x="645994" y="3637675"/>
              <a:ext cx="1536648" cy="151914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01AEF2-5628-46DD-9D83-07EA36424E9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214764" y="2536469"/>
              <a:ext cx="402740" cy="545136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74351-4947-4498-A32A-B90AF25A2B9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217826" y="2984887"/>
              <a:ext cx="399678" cy="96718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D94648-4BF5-4424-A01F-5077560AC9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230337" y="3081605"/>
              <a:ext cx="387166" cy="206865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5024D1-4645-4397-AA42-22D8172EAA63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217825" y="3081605"/>
              <a:ext cx="399679" cy="575995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341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DFC4-2280-4D27-8CB8-823CCB1E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FEBF4-BBFB-4DF1-AAC4-BF071B7A3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93702"/>
          </a:xfrm>
        </p:spPr>
        <p:txBody>
          <a:bodyPr/>
          <a:lstStyle/>
          <a:p>
            <a:r>
              <a:rPr lang="en-US" dirty="0"/>
              <a:t>Cardinality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/>
              <a:t>Many-to-one (*:1)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Many-to-many (*:*)</a:t>
            </a:r>
          </a:p>
          <a:p>
            <a:endParaRPr lang="en-US" dirty="0"/>
          </a:p>
          <a:p>
            <a:r>
              <a:rPr lang="en-US" dirty="0"/>
              <a:t>Cross filter direction for one-to-many relationships</a:t>
            </a:r>
          </a:p>
          <a:p>
            <a:pPr lvl="1"/>
            <a:r>
              <a:rPr lang="en-US" dirty="0"/>
              <a:t>Must be set to either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Single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Both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Single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only propagates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Both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is also propagated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57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289B-8F64-49DE-AFA0-E27AB7D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Cross-direction Filtering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7DBE5-EC88-40BD-A560-22966BD28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31973" b="14738"/>
          <a:stretch/>
        </p:blipFill>
        <p:spPr>
          <a:xfrm>
            <a:off x="1788371" y="1398904"/>
            <a:ext cx="6061922" cy="216497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0A3505-B710-4C23-AFAC-871F4A933028}"/>
              </a:ext>
            </a:extLst>
          </p:cNvPr>
          <p:cNvGrpSpPr/>
          <p:nvPr/>
        </p:nvGrpSpPr>
        <p:grpSpPr>
          <a:xfrm>
            <a:off x="4974766" y="2642375"/>
            <a:ext cx="5508483" cy="3994125"/>
            <a:chOff x="3352800" y="2590800"/>
            <a:chExt cx="5400964" cy="39161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2C9CBC-687D-48C9-93CB-4FB3CD53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102" y="3200400"/>
              <a:ext cx="4919662" cy="33065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ED6338-0E78-4327-A97A-83735F6D2622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2590800"/>
              <a:ext cx="381000" cy="5334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C67966-6064-47A7-A370-24F573E5D72D}"/>
              </a:ext>
            </a:extLst>
          </p:cNvPr>
          <p:cNvGrpSpPr/>
          <p:nvPr/>
        </p:nvGrpSpPr>
        <p:grpSpPr>
          <a:xfrm>
            <a:off x="7278013" y="5517902"/>
            <a:ext cx="3059222" cy="737133"/>
            <a:chOff x="5611090" y="5410199"/>
            <a:chExt cx="2999510" cy="722745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C56F9DB-0286-4B01-92E9-1C843C1918C1}"/>
                </a:ext>
              </a:extLst>
            </p:cNvPr>
            <p:cNvSpPr/>
            <p:nvPr/>
          </p:nvSpPr>
          <p:spPr>
            <a:xfrm>
              <a:off x="5611090" y="5631873"/>
              <a:ext cx="4572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88862F8-1BC0-4C3B-9123-5B081F1DB037}"/>
                </a:ext>
              </a:extLst>
            </p:cNvPr>
            <p:cNvSpPr/>
            <p:nvPr/>
          </p:nvSpPr>
          <p:spPr>
            <a:xfrm>
              <a:off x="6172200" y="5410199"/>
              <a:ext cx="2438400" cy="722745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2011148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7F59-043A-4114-B58B-0269776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Dynamic RLS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9847-2502-4B1E-B105-0E8BD931C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647B-7225-401B-889B-CFF8AB3F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361962"/>
            <a:ext cx="3606085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003EA-C484-46C1-AECD-75766DC6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44" y="2428762"/>
            <a:ext cx="7801454" cy="419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8836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8476-9EFB-4AA5-887B-489446D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All Users to Single RLS Role using AAD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AC093-4BD9-49BF-B496-58BE5057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2335487"/>
            <a:ext cx="6619039" cy="2899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0C2C-47D8-4276-AF6B-B4CAC805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58" y="4461918"/>
            <a:ext cx="4204487" cy="2192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839150B-EC10-4CA7-B5D0-BD4C93E9941E}"/>
              </a:ext>
            </a:extLst>
          </p:cNvPr>
          <p:cNvSpPr/>
          <p:nvPr/>
        </p:nvSpPr>
        <p:spPr bwMode="auto">
          <a:xfrm>
            <a:off x="6410849" y="4561950"/>
            <a:ext cx="753626" cy="381838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21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3693-E813-445D-A9ED-069B2E82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Enforcement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9A66F-A084-4705-B821-2413141A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0F6B4-6CF4-4FB3-B27A-3CA7509B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3" y="1594152"/>
            <a:ext cx="10365936" cy="483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3689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54E7-1094-4328-ABC0-F12AB79BBE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Dynamic 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6976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87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D8BF-FC24-46C3-932C-8AFD30F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and Limited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BC65-C285-4723-BAD5-A2EB63F14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1177"/>
          </a:xfrm>
        </p:spPr>
        <p:txBody>
          <a:bodyPr/>
          <a:lstStyle/>
          <a:p>
            <a:r>
              <a:rPr lang="en-US" dirty="0"/>
              <a:t>Model relationships are evaluated</a:t>
            </a:r>
          </a:p>
          <a:p>
            <a:pPr lvl="1"/>
            <a:r>
              <a:rPr lang="en-US" dirty="0"/>
              <a:t>Model relationships are classified as either regular or limited</a:t>
            </a:r>
          </a:p>
          <a:p>
            <a:r>
              <a:rPr lang="en-US" dirty="0"/>
              <a:t>Limited Relationship</a:t>
            </a:r>
          </a:p>
          <a:p>
            <a:pPr lvl="1"/>
            <a:r>
              <a:rPr lang="en-US" dirty="0"/>
              <a:t>1-to-many relationships</a:t>
            </a:r>
          </a:p>
          <a:p>
            <a:pPr lvl="1"/>
            <a:r>
              <a:rPr lang="en-US" dirty="0"/>
              <a:t>Relationship tables both in same site group</a:t>
            </a:r>
          </a:p>
          <a:p>
            <a:endParaRPr lang="en-US" dirty="0"/>
          </a:p>
          <a:p>
            <a:r>
              <a:rPr lang="en-US" dirty="0"/>
              <a:t>Limited Relationship</a:t>
            </a:r>
          </a:p>
          <a:p>
            <a:pPr lvl="1"/>
            <a:r>
              <a:rPr lang="en-US" dirty="0"/>
              <a:t>Many-to-many relationships</a:t>
            </a:r>
          </a:p>
          <a:p>
            <a:pPr lvl="1"/>
            <a:r>
              <a:rPr lang="en-US" dirty="0"/>
              <a:t>Relationship is cross site group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4D21AAF-ACAE-41D1-B3E2-402BEE270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38166" y="4647363"/>
          <a:ext cx="4277632" cy="223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3" imgW="5837040" imgH="3055680" progId="Paint.Picture">
                  <p:embed/>
                </p:oleObj>
              </mc:Choice>
              <mc:Fallback>
                <p:oleObj name="Bitmap Image" r:id="rId3" imgW="5837040" imgH="3055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4D21AAF-ACAE-41D1-B3E2-402BEE270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8166" y="4647363"/>
                        <a:ext cx="4277632" cy="2239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4837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AC9D8-0618-43C1-9B0E-A2EE4F71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14" y="1749826"/>
            <a:ext cx="8511139" cy="5054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922C-0030-4113-999C-18F3F784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Troubleshoot RLS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3FE9-3C9E-4D37-BB5D-8403EA4D9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16703"/>
          </a:xfrm>
        </p:spPr>
        <p:txBody>
          <a:bodyPr/>
          <a:lstStyle/>
          <a:p>
            <a:r>
              <a:rPr lang="en-US" dirty="0"/>
              <a:t>Incorrect relationships exist between model tables</a:t>
            </a:r>
          </a:p>
          <a:p>
            <a:pPr lvl="1"/>
            <a:r>
              <a:rPr lang="en-US" dirty="0"/>
              <a:t>column mappings and/or filter directions.</a:t>
            </a:r>
          </a:p>
          <a:p>
            <a:pPr lvl="1"/>
            <a:r>
              <a:rPr lang="en-US" dirty="0"/>
              <a:t>Apply security filter in both directions isn't correctly set. </a:t>
            </a:r>
          </a:p>
          <a:p>
            <a:pPr lvl="1"/>
            <a:endParaRPr lang="en-US" dirty="0"/>
          </a:p>
          <a:p>
            <a:r>
              <a:rPr lang="en-US" dirty="0"/>
              <a:t>Tables contain no data.</a:t>
            </a:r>
          </a:p>
          <a:p>
            <a:r>
              <a:rPr lang="en-US" dirty="0"/>
              <a:t>Incorrect values are loaded into tables.</a:t>
            </a:r>
          </a:p>
          <a:p>
            <a:r>
              <a:rPr lang="en-US" dirty="0"/>
              <a:t>The user is mapped to multiple roles.</a:t>
            </a:r>
          </a:p>
          <a:p>
            <a:r>
              <a:rPr lang="en-US" dirty="0"/>
              <a:t>The model includes aggregation tables, and RLS rules don't consistently filter aggregations and details. For more information, see Use aggregations in Power BI Desktop (RLS for aggregations).</a:t>
            </a:r>
          </a:p>
        </p:txBody>
      </p:sp>
    </p:spTree>
    <p:extLst>
      <p:ext uri="{BB962C8B-B14F-4D97-AF65-F5344CB8AC3E}">
        <p14:creationId xmlns:p14="http://schemas.microsoft.com/office/powerpoint/2010/main" val="27510934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9659-1C88-4F57-8D6B-99E0FA5B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RLS If You Don’t Need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D41BF-BAEF-4D04-84DF-4771D510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For scenarios with small number of static roles</a:t>
            </a:r>
          </a:p>
          <a:p>
            <a:pPr lvl="1"/>
            <a:r>
              <a:rPr lang="en-US" dirty="0"/>
              <a:t>Go with separate Datasets instead</a:t>
            </a:r>
          </a:p>
          <a:p>
            <a:pPr lvl="1"/>
            <a:r>
              <a:rPr lang="en-US" dirty="0"/>
              <a:t>Create template PBIX file with parameters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Smaller datasets</a:t>
            </a:r>
          </a:p>
          <a:p>
            <a:pPr lvl="1"/>
            <a:r>
              <a:rPr lang="en-US" dirty="0"/>
              <a:t>Better isolation</a:t>
            </a:r>
          </a:p>
          <a:p>
            <a:pPr lvl="1"/>
            <a:r>
              <a:rPr lang="en-US" dirty="0"/>
              <a:t>Can address scenarios that don’t support RLS (publish to web)</a:t>
            </a:r>
          </a:p>
        </p:txBody>
      </p:sp>
    </p:spTree>
    <p:extLst>
      <p:ext uri="{BB962C8B-B14F-4D97-AF65-F5344CB8AC3E}">
        <p14:creationId xmlns:p14="http://schemas.microsoft.com/office/powerpoint/2010/main" val="42943561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596E-DA14-437E-BD50-05C46E2F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RLS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9AC0-8440-45B4-91FF-AE680E25E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 Measure performance impact of RLS filters using Performance Analyzer</a:t>
            </a:r>
          </a:p>
          <a:p>
            <a:pPr lvl="1"/>
            <a:r>
              <a:rPr lang="en-US" dirty="0"/>
              <a:t>determine report visual query durations when RLS isn't enforced</a:t>
            </a:r>
          </a:p>
          <a:p>
            <a:pPr lvl="1"/>
            <a:r>
              <a:rPr lang="en-US" dirty="0"/>
              <a:t>View as role</a:t>
            </a:r>
          </a:p>
        </p:txBody>
      </p:sp>
    </p:spTree>
    <p:extLst>
      <p:ext uri="{BB962C8B-B14F-4D97-AF65-F5344CB8AC3E}">
        <p14:creationId xmlns:p14="http://schemas.microsoft.com/office/powerpoint/2010/main" val="21199434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BD6-2C0A-44ED-99E2-868D1461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Design Partial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713B-ACB9-46BA-B630-AD91B4153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Show % </a:t>
            </a:r>
            <a:r>
              <a:rPr lang="en-US"/>
              <a:t>of total </a:t>
            </a:r>
          </a:p>
        </p:txBody>
      </p:sp>
    </p:spTree>
    <p:extLst>
      <p:ext uri="{BB962C8B-B14F-4D97-AF65-F5344CB8AC3E}">
        <p14:creationId xmlns:p14="http://schemas.microsoft.com/office/powerpoint/2010/main" val="36053320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34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RLS-enabled reports require role(s) for access</a:t>
            </a:r>
          </a:p>
          <a:p>
            <a:pPr lvl="1"/>
            <a:r>
              <a:rPr lang="en-US" dirty="0"/>
              <a:t>Embed tokens must be generated with 1 or more roles</a:t>
            </a:r>
          </a:p>
          <a:p>
            <a:pPr lvl="1"/>
            <a:r>
              <a:rPr lang="en-US" dirty="0"/>
              <a:t>Roles added to embed token using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02" y="3356585"/>
            <a:ext cx="7412661" cy="157599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0E2A-226C-414D-951D-E06C3821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186EC-BA9C-4014-B39D-DD1176A2A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2EC36-0A75-4524-BA71-36791E89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89" y="1243471"/>
            <a:ext cx="6963859" cy="5517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1428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212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037C91-EAC7-4211-B6BE-9B7ABB97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" y="1902504"/>
            <a:ext cx="7105890" cy="2396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E29F262-46CA-4B24-9C71-0C17E659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B631E-DD67-4610-B48C-745D8F74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5"/>
          <a:stretch/>
        </p:blipFill>
        <p:spPr>
          <a:xfrm>
            <a:off x="5212145" y="4569159"/>
            <a:ext cx="5534748" cy="2160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60DA0AB-D26B-402A-B37F-2EDA41DCE565}"/>
              </a:ext>
            </a:extLst>
          </p:cNvPr>
          <p:cNvSpPr/>
          <p:nvPr/>
        </p:nvSpPr>
        <p:spPr bwMode="auto">
          <a:xfrm>
            <a:off x="9943460" y="4299066"/>
            <a:ext cx="1606865" cy="304040"/>
          </a:xfrm>
          <a:prstGeom prst="wedgeRectCallout">
            <a:avLst>
              <a:gd name="adj1" fmla="val -30774"/>
              <a:gd name="adj2" fmla="val 12727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5,000,000 rows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1E9004-3F98-4939-AB64-C9D43A171EC2}"/>
              </a:ext>
            </a:extLst>
          </p:cNvPr>
          <p:cNvSpPr/>
          <p:nvPr/>
        </p:nvSpPr>
        <p:spPr bwMode="auto">
          <a:xfrm>
            <a:off x="7914292" y="4300439"/>
            <a:ext cx="1917008" cy="369186"/>
          </a:xfrm>
          <a:prstGeom prst="wedgeRectCallout">
            <a:avLst>
              <a:gd name="adj1" fmla="val -27083"/>
              <a:gd name="adj2" fmla="val 107425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375,000 rows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4A11BFD-F6D1-4695-96E3-9DA9FC915C2E}"/>
              </a:ext>
            </a:extLst>
          </p:cNvPr>
          <p:cNvSpPr/>
          <p:nvPr/>
        </p:nvSpPr>
        <p:spPr bwMode="auto">
          <a:xfrm>
            <a:off x="6134771" y="4333012"/>
            <a:ext cx="1148961" cy="336613"/>
          </a:xfrm>
          <a:prstGeom prst="wedgeRectCallout">
            <a:avLst>
              <a:gd name="adj1" fmla="val -37500"/>
              <a:gd name="adj2" fmla="val 154261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50 rows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2B87-E0E6-45ED-A464-9A6B3B2E93D1}"/>
              </a:ext>
            </a:extLst>
          </p:cNvPr>
          <p:cNvCxnSpPr>
            <a:cxnSpLocks/>
          </p:cNvCxnSpPr>
          <p:nvPr/>
        </p:nvCxnSpPr>
        <p:spPr>
          <a:xfrm>
            <a:off x="3475043" y="4162097"/>
            <a:ext cx="1948295" cy="9669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615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31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597-2C3C-4F5F-96D8-B010153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Files For This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BA70-5970-4DF7-9319-E2F37FC0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https://github.com/PowerBiDevCamp/RowLevelSecurity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E319F4-303F-40DB-A77F-CD956DDD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9647"/>
              </p:ext>
            </p:extLst>
          </p:nvPr>
        </p:nvGraphicFramePr>
        <p:xfrm>
          <a:off x="954594" y="1870460"/>
          <a:ext cx="8820307" cy="48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9403200" imgH="5173920" progId="Paint.Picture">
                  <p:embed/>
                </p:oleObj>
              </mc:Choice>
              <mc:Fallback>
                <p:oleObj name="Bitmap Image" r:id="rId3" imgW="9403200" imgH="5173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594" y="1870460"/>
                        <a:ext cx="8820307" cy="48531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3323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992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Row-level Security (RLS)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Scheme based on Named Roles</a:t>
            </a:r>
          </a:p>
          <a:p>
            <a:pPr lvl="1"/>
            <a:r>
              <a:rPr lang="en-US" dirty="0"/>
              <a:t>Roles are defined using Power BI Desktop</a:t>
            </a:r>
          </a:p>
          <a:p>
            <a:pPr lvl="1"/>
            <a:r>
              <a:rPr lang="en-US" dirty="0"/>
              <a:t>Each role is scoped to the dataset within a PBIX project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329-A8FE-4FA4-B189-D35E4E1F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6AD4-D9F3-44FF-B350-515C4B6AA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47426"/>
          </a:xfrm>
        </p:spPr>
        <p:txBody>
          <a:bodyPr/>
          <a:lstStyle/>
          <a:p>
            <a:r>
              <a:rPr lang="en-US" dirty="0"/>
              <a:t>Named filter sets</a:t>
            </a:r>
          </a:p>
          <a:p>
            <a:pPr lvl="1"/>
            <a:r>
              <a:rPr lang="en-US" dirty="0"/>
              <a:t>Each role defines 0 or more filters</a:t>
            </a:r>
          </a:p>
          <a:p>
            <a:pPr lvl="1"/>
            <a:r>
              <a:rPr lang="en-US" dirty="0"/>
              <a:t>When role contains multiple filters, filter restrictions AND</a:t>
            </a:r>
            <a:r>
              <a:rPr lang="en-US" sz="1800" dirty="0"/>
              <a:t>ed</a:t>
            </a:r>
            <a:r>
              <a:rPr lang="en-US" dirty="0"/>
              <a:t> together</a:t>
            </a:r>
          </a:p>
          <a:p>
            <a:pPr lvl="1"/>
            <a:r>
              <a:rPr lang="en-US" dirty="0"/>
              <a:t>When user is in multiple roles, role restrictions </a:t>
            </a:r>
            <a:r>
              <a:rPr lang="en-US" dirty="0" err="1"/>
              <a:t>OR</a:t>
            </a:r>
            <a:r>
              <a:rPr lang="en-US" sz="1800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RLS Design Patterns</a:t>
            </a:r>
          </a:p>
          <a:p>
            <a:pPr lvl="1"/>
            <a:r>
              <a:rPr lang="en-US" dirty="0"/>
              <a:t>Static RLS designs involve creating multiple roles</a:t>
            </a:r>
          </a:p>
          <a:p>
            <a:pPr lvl="1"/>
            <a:r>
              <a:rPr lang="en-US" dirty="0"/>
              <a:t>Dynamic RLS designs typically based on a single role</a:t>
            </a:r>
          </a:p>
          <a:p>
            <a:r>
              <a:rPr lang="en-US" dirty="0"/>
              <a:t>Best practice</a:t>
            </a:r>
          </a:p>
          <a:p>
            <a:pPr lvl="1"/>
            <a:r>
              <a:rPr lang="en-US" dirty="0"/>
              <a:t>Design RLS so that users are added to single role</a:t>
            </a:r>
          </a:p>
          <a:p>
            <a:pPr lvl="1"/>
            <a:r>
              <a:rPr lang="en-US" dirty="0"/>
              <a:t>Avoid designs where user needs to be added to multiple roles</a:t>
            </a:r>
          </a:p>
        </p:txBody>
      </p:sp>
    </p:spTree>
    <p:extLst>
      <p:ext uri="{BB962C8B-B14F-4D97-AF65-F5344CB8AC3E}">
        <p14:creationId xmlns:p14="http://schemas.microsoft.com/office/powerpoint/2010/main" val="20461173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E962-2E8E-4220-A2AF-D5E3FA8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Roles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9E99-82A4-4F30-B0A3-FC5D46C57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99685-1A30-4F9F-B12B-B9458908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3" y="1697191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F24C-5771-4DDC-A2F3-0AD84A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31" y="3521577"/>
            <a:ext cx="7528910" cy="3232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94591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60A-3C52-4455-A08C-92990CE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using View As Roles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F528C-1A4A-458F-B331-D924C36D0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F4360-39A1-4BB2-A492-5D9C3550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1" y="114933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27FFB-E377-452E-8D90-C6BDF9BC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69" y="3214769"/>
            <a:ext cx="3643884" cy="263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11E21-9295-49C3-8B48-9027943A7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r="13219"/>
          <a:stretch/>
        </p:blipFill>
        <p:spPr>
          <a:xfrm>
            <a:off x="6032602" y="3059872"/>
            <a:ext cx="5434584" cy="3500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5E760-5754-4607-8341-BF6A3BE8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02" y="3059872"/>
            <a:ext cx="5434584" cy="3500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97158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21016</TotalTime>
  <Words>882</Words>
  <Application>Microsoft Office PowerPoint</Application>
  <PresentationFormat>Custom</PresentationFormat>
  <Paragraphs>163</Paragraphs>
  <Slides>40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Paintbrush Picture</vt:lpstr>
      <vt:lpstr>Microsoft Power BI</vt:lpstr>
      <vt:lpstr>Developer Deep Dive into Row Level Security</vt:lpstr>
      <vt:lpstr>Welcome to Power BI Dev Camp</vt:lpstr>
      <vt:lpstr>Demo Files For This Session</vt:lpstr>
      <vt:lpstr>Agenda</vt:lpstr>
      <vt:lpstr>What Is Row-level Security (RLS)</vt:lpstr>
      <vt:lpstr>RLS Roles</vt:lpstr>
      <vt:lpstr>Create Roles in Power BI Desktop</vt:lpstr>
      <vt:lpstr>Testing using View As Roles in Power BI Desktop</vt:lpstr>
      <vt:lpstr>Creating an Admin role to view all data</vt:lpstr>
      <vt:lpstr>Creating RLS Rules using Table Filter DAX Expressions</vt:lpstr>
      <vt:lpstr>Configuring RLS in the Power BI Desktop</vt:lpstr>
      <vt:lpstr>Configuring RLS in the Power BI Service</vt:lpstr>
      <vt:lpstr>RLS Enforcement</vt:lpstr>
      <vt:lpstr>GOTCHA - RLS Disabled for Users with Read/Write Access to Dataset </vt:lpstr>
      <vt:lpstr>Configuring Row-level Security</vt:lpstr>
      <vt:lpstr>Agenda</vt:lpstr>
      <vt:lpstr>Dynamic RLS</vt:lpstr>
      <vt:lpstr>PowerPoint Presentation</vt:lpstr>
      <vt:lpstr>Dynamically Tracking the Current User</vt:lpstr>
      <vt:lpstr>Dynamic RLS Table Filtering</vt:lpstr>
      <vt:lpstr>Relationships</vt:lpstr>
      <vt:lpstr>Configuring Cross-direction Filtering</vt:lpstr>
      <vt:lpstr>Test Dynamic RLS in Power BI Desktop</vt:lpstr>
      <vt:lpstr>Map All Users to Single RLS Role using AAD Group</vt:lpstr>
      <vt:lpstr>Dynamic RLS Enforcement</vt:lpstr>
      <vt:lpstr>Configuring Dynamic Row-level Security</vt:lpstr>
      <vt:lpstr>Agenda</vt:lpstr>
      <vt:lpstr>Multiple Roles and Limited Relationships</vt:lpstr>
      <vt:lpstr>Troubleshoot RLS </vt:lpstr>
      <vt:lpstr>Avoid RLS If You Don’t Need It</vt:lpstr>
      <vt:lpstr>Measure RLS impact</vt:lpstr>
      <vt:lpstr>Design Partial RLS</vt:lpstr>
      <vt:lpstr>Agenda</vt:lpstr>
      <vt:lpstr>Embedding RLS-enabled Reports</vt:lpstr>
      <vt:lpstr>Programming with EffectiveIdentity</vt:lpstr>
      <vt:lpstr>Agenda</vt:lpstr>
      <vt:lpstr>PowerPoint Presentation</vt:lpstr>
      <vt:lpstr>Agenda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198</cp:revision>
  <cp:lastPrinted>2019-05-02T20:11:39Z</cp:lastPrinted>
  <dcterms:created xsi:type="dcterms:W3CDTF">2018-09-21T01:16:59Z</dcterms:created>
  <dcterms:modified xsi:type="dcterms:W3CDTF">2022-01-27T17:38:29Z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